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64" r:id="rId3"/>
    <p:sldId id="272" r:id="rId4"/>
    <p:sldId id="265" r:id="rId5"/>
    <p:sldId id="266" r:id="rId6"/>
    <p:sldId id="267" r:id="rId7"/>
    <p:sldId id="268" r:id="rId8"/>
    <p:sldId id="269" r:id="rId9"/>
    <p:sldId id="261" r:id="rId10"/>
    <p:sldId id="262" r:id="rId11"/>
    <p:sldId id="26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18CDC-7A9E-4B91-AA7A-C060F348BE26}" v="3" dt="2022-02-08T17:25:58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899" autoAdjust="0"/>
  </p:normalViewPr>
  <p:slideViewPr>
    <p:cSldViewPr snapToGrid="0">
      <p:cViewPr varScale="1">
        <p:scale>
          <a:sx n="62" d="100"/>
          <a:sy n="62" d="100"/>
        </p:scale>
        <p:origin x="-9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nth K Prasad" userId="3de1f3b3-2e04-40bf-a5e1-43c2fd396693" providerId="ADAL" clId="{14418CDC-7A9E-4B91-AA7A-C060F348BE26}"/>
    <pc:docChg chg="modSld">
      <pc:chgData name="Nishanth K Prasad" userId="3de1f3b3-2e04-40bf-a5e1-43c2fd396693" providerId="ADAL" clId="{14418CDC-7A9E-4B91-AA7A-C060F348BE26}" dt="2022-02-08T17:25:57.670" v="1" actId="20578"/>
      <pc:docMkLst>
        <pc:docMk/>
      </pc:docMkLst>
      <pc:sldChg chg="modSp">
        <pc:chgData name="Nishanth K Prasad" userId="3de1f3b3-2e04-40bf-a5e1-43c2fd396693" providerId="ADAL" clId="{14418CDC-7A9E-4B91-AA7A-C060F348BE26}" dt="2022-02-08T17:25:57.670" v="1" actId="20578"/>
        <pc:sldMkLst>
          <pc:docMk/>
          <pc:sldMk cId="4104994635" sldId="267"/>
        </pc:sldMkLst>
        <pc:spChg chg="mod">
          <ac:chgData name="Nishanth K Prasad" userId="3de1f3b3-2e04-40bf-a5e1-43c2fd396693" providerId="ADAL" clId="{14418CDC-7A9E-4B91-AA7A-C060F348BE26}" dt="2022-02-08T17:25:57.670" v="1" actId="20578"/>
          <ac:spMkLst>
            <pc:docMk/>
            <pc:sldMk cId="4104994635" sldId="267"/>
            <ac:spMk id="3" creationId="{98B0F66E-E970-42F3-B688-1A9F85AAD4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BB73-4C37-4E95-A8B7-4D94964FE767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E895-AE6D-4732-B4AF-C10FA31F56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1444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DE895-AE6D-4732-B4AF-C10FA31F569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4926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3C944F-3B5C-4CC4-B265-859DE906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B92F2B-C407-4D4D-80F4-E3E7D26C5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4B0460-8B78-4CD5-A9C5-4C9C187C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7B5B-4F92-4982-AEA9-63E814D55E3C}" type="datetime1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1FEC2E-0A7C-4E22-8DE3-C4870060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C31DFB-2B71-4D77-804C-A6EA686B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68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88DDE-D5CF-41D2-BEB6-8452CA77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D24691-B2A5-45ED-87A4-9DE3D55E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F5BDFD-4FAE-4D29-AC58-D9490B007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A127F6-B237-4133-916E-258C2D81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D87534-083D-4217-9422-01947C95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03F1D8-5D49-420E-808A-6D3C8CEF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9888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79FE65-9FCB-4A14-81E4-4BBF2731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F94CDBB-9D39-4CDB-83C7-AE4A98998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F85DBB-2A03-4403-8A0F-63745AFB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B02464-8F96-4157-8030-055FD033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B991D4-4C51-4B25-B2B8-EA5529A3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B1B7CF-8052-4B88-A944-5B86A0A4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920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BC2DAA-9DA5-4C0A-B05E-B8C2B818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5D4CEF-7558-4AF3-A31C-05D55E6F3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1DE9B0-D9E5-46C9-9465-321A34CE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C47101-2D35-4445-8B76-C0652037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595577-20DE-4D26-A90E-183D6B70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392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094987-6032-41B0-860F-B2D3A82DF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EA209D-5ED2-4CFB-BBBF-C1718DC5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4E8B1D-8F0F-4C9E-8203-5BC10672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7FC05B-7579-4182-A5E6-8CF42BAD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A7F427-AE70-4A04-9DB3-D738CB3A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78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35D66-DA90-46C4-A9CD-060B08DD9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4386F2-4E49-469E-A3BD-2D8D6C429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CC93A5-10C8-4B85-90D3-FFBE068F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5105DA-438E-4803-AAC8-CFFE317F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3F95D7-C3FF-4B20-8716-3B4EE199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644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1894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97134C-A37B-497B-AB43-3A49BD47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323314-3A12-414B-AE0D-84F1C721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585012-4D29-48AE-BD48-9BC1151C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192B4D-2572-4FE9-87E1-2E28B7ED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103FE0-A6F0-419C-AC9C-BBE6BD83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8642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49A411-F4E0-46C9-A914-D0802ADE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C4B861-157F-48D8-BC67-33013C04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C7FA78-2CAF-4CCF-A9C0-C68B9A3F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37C5A2-65B3-4756-94D2-414E5576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76CBE6-09F3-4988-846B-C61BB690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1367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08F42-9338-4508-A6B3-A1FE3FA1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FE8755-7A5B-4017-89B8-2E2F77430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DDE931-689A-47A9-9E9A-4ACD7CE9F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A204D2-37B4-4023-BEF3-536F85F1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65BB92-1262-4DC7-AAD4-FA7A9655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3BB5C8-6151-4D6C-9087-E364C573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1283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8C084-4FE2-4862-A799-70A00FBB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CB52D1-A378-496E-AEB2-808D5AC6B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9E1DE2-4F04-41E3-9344-39AFB8156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A3EAB8-CE0E-4AB3-A534-89EAF017F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96D1E5-184C-4B9D-8A0E-8B1085787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87C1C78-9921-4FB8-9975-CC65C586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80FA88-721E-4E7C-BCEA-C8E3A684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AC179F-2450-45DF-9774-42C4B4C8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140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D925B5-578B-43CE-A2EE-8DB180AD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D84C96-706B-4D90-A8A6-2AA001E8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2CA40F-2239-4FF5-AA69-7D5CAA79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F63AFB-E0BC-47E2-90F6-1FAE8095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846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663AAA-10FA-41DD-B315-EDEBD8F7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A94809-F1D2-4C62-B3E0-A97F5495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BAAA4D-DFF4-44FC-AD6B-6892C6BA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129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6509AD0-DE1C-4964-8D3F-A7A2284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91" y="0"/>
            <a:ext cx="11731529" cy="681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533482-D18B-4F93-9B1B-C4C91D49A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28A88C-1D9A-4C8F-98B9-110CA963D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F328-6E7A-411C-B784-BFB760F515BF}" type="datetime1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DEB927-33EC-4970-9119-6BDE748E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6BC185-CBC9-4BB3-BFC0-D9F93C586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0FA5-09A7-472F-8CBD-9B647DB876E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1374550-C388-4974-B64A-3F7778A95BBD}"/>
              </a:ext>
            </a:extLst>
          </p:cNvPr>
          <p:cNvSpPr/>
          <p:nvPr userDrawn="1"/>
        </p:nvSpPr>
        <p:spPr>
          <a:xfrm>
            <a:off x="0" y="0"/>
            <a:ext cx="22919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5C977A0-08A9-4601-83F4-1F2DEE4843EF}"/>
              </a:ext>
            </a:extLst>
          </p:cNvPr>
          <p:cNvSpPr/>
          <p:nvPr userDrawn="1"/>
        </p:nvSpPr>
        <p:spPr>
          <a:xfrm>
            <a:off x="11960721" y="0"/>
            <a:ext cx="22919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617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0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669AD38-D1B0-48D3-A535-B5E384B1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86F4C0-3B9A-4810-9B75-547744D76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2576EC-3544-4263-A373-43EFB2EE8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BD45-07AF-403D-93AA-CDB871D0DD5E}" type="datetimeFigureOut">
              <a:rPr lang="en-IN" smtClean="0"/>
              <a:pPr/>
              <a:t>11-10-2024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A9B50A-EDD2-4617-ABBD-69703E03E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5A8835-15CF-4575-AAB5-0709E54DC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D66D-E17B-4CA2-AC3E-25B1F565C1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77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pngimg.com/download/62207" TargetMode="External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oodfreephotos.com/vector-images/radio-icon-vector-clipart.png.php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D1CB6-8E19-407F-B7A2-9961A5C8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897151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en-IN" sz="2800" dirty="0">
                <a:latin typeface="Georgia" panose="02040502050405020303" pitchFamily="18" charset="0"/>
                <a:cs typeface="Arial" panose="020B0604020202020204" pitchFamily="34" charset="0"/>
              </a:rPr>
              <a:t>Investigators: </a:t>
            </a:r>
            <a:br>
              <a:rPr lang="en-IN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IN" sz="2800" dirty="0">
                <a:latin typeface="Georgia" panose="02040502050405020303" pitchFamily="18" charset="0"/>
                <a:cs typeface="Arial" panose="020B0604020202020204" pitchFamily="34" charset="0"/>
              </a:rPr>
              <a:t>Hardik J. Pandya and Jagannathan Gopalakrishnan</a:t>
            </a:r>
            <a:br>
              <a:rPr lang="en-IN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IN" sz="2800" dirty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en-IN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IN" sz="2400" dirty="0">
                <a:latin typeface="Georgia" panose="02040502050405020303" pitchFamily="18" charset="0"/>
                <a:cs typeface="Arial" panose="020B0604020202020204" pitchFamily="34" charset="0"/>
              </a:rPr>
              <a:t>Team Members:</a:t>
            </a:r>
            <a:br>
              <a:rPr lang="en-IN" sz="24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IN" sz="2400" dirty="0">
                <a:latin typeface="Georgia" panose="02040502050405020303" pitchFamily="18" charset="0"/>
                <a:cs typeface="Arial" panose="020B0604020202020204" pitchFamily="34" charset="0"/>
              </a:rPr>
              <a:t>V S N Sitaramgupta V, Gokul.AM, Sudarshan Jagannathan </a:t>
            </a:r>
            <a:r>
              <a:rPr lang="en-IN" sz="2800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en-IN" sz="2800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en-IN" sz="2800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="" xmlns:a16="http://schemas.microsoft.com/office/drawing/2014/main" id="{978465A0-61E3-4F3C-86DB-8965EF3D6B0A}"/>
              </a:ext>
            </a:extLst>
          </p:cNvPr>
          <p:cNvSpPr/>
          <p:nvPr/>
        </p:nvSpPr>
        <p:spPr>
          <a:xfrm>
            <a:off x="5436053" y="108112"/>
            <a:ext cx="1319891" cy="128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2F3825-0798-4E5B-AABE-DBE00D7E9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83"/>
          <a:stretch/>
        </p:blipFill>
        <p:spPr>
          <a:xfrm>
            <a:off x="-1" y="0"/>
            <a:ext cx="2032902" cy="111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309AAE-5650-43D5-B19E-6A3D2B62F08F}"/>
              </a:ext>
            </a:extLst>
          </p:cNvPr>
          <p:cNvSpPr txBox="1"/>
          <p:nvPr/>
        </p:nvSpPr>
        <p:spPr>
          <a:xfrm>
            <a:off x="468744" y="2101513"/>
            <a:ext cx="11254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Georgia" panose="02040502050405020303" pitchFamily="18" charset="0"/>
                <a:cs typeface="Arial" panose="020B0604020202020204" pitchFamily="34" charset="0"/>
              </a:rPr>
              <a:t>Non-invasive Portable Ventilator and Respiratory using IOT</a:t>
            </a:r>
            <a:endParaRPr lang="en-IN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017EA218-80B5-4FED-B27D-7F8242A70C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92" y="45297"/>
            <a:ext cx="2196708" cy="89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582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BBC7CD-DD3B-4146-AAD6-89E25FE9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Georgia" panose="02040502050405020303" pitchFamily="18" charset="0"/>
              </a:rPr>
              <a:t>Engineering Drawings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28899F-5206-4156-B93E-88E46C00C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59" t="3757"/>
          <a:stretch/>
        </p:blipFill>
        <p:spPr>
          <a:xfrm>
            <a:off x="5176857" y="136525"/>
            <a:ext cx="6176943" cy="6636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6BC8465-17C9-4DA7-A151-BD8BDAA5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1081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CDE2C-9E84-4275-A0E1-678EED38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9210"/>
            <a:ext cx="10515600" cy="1466850"/>
          </a:xfrm>
        </p:spPr>
        <p:txBody>
          <a:bodyPr>
            <a:normAutofit/>
          </a:bodyPr>
          <a:lstStyle/>
          <a:p>
            <a:pPr algn="ctr"/>
            <a:r>
              <a:rPr lang="en-IN" sz="7200" dirty="0">
                <a:latin typeface="Georgia" panose="020405020504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42488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6FC59E3-CBCB-440C-8829-8029B229B32E}"/>
              </a:ext>
            </a:extLst>
          </p:cNvPr>
          <p:cNvGrpSpPr/>
          <p:nvPr/>
        </p:nvGrpSpPr>
        <p:grpSpPr>
          <a:xfrm>
            <a:off x="1069272" y="4401186"/>
            <a:ext cx="4057053" cy="2265218"/>
            <a:chOff x="831273" y="3983182"/>
            <a:chExt cx="3666834" cy="2047343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14574AF9-9B92-48A5-8F57-8ED62AA87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060" t="21818" r="1347" b="25118"/>
            <a:stretch/>
          </p:blipFill>
          <p:spPr>
            <a:xfrm>
              <a:off x="914402" y="3983182"/>
              <a:ext cx="3528289" cy="2047343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28FE848A-F8C4-410A-87AF-2E57EB836276}"/>
                </a:ext>
              </a:extLst>
            </p:cNvPr>
            <p:cNvSpPr/>
            <p:nvPr/>
          </p:nvSpPr>
          <p:spPr>
            <a:xfrm>
              <a:off x="831273" y="3983182"/>
              <a:ext cx="3666834" cy="2047343"/>
            </a:xfrm>
            <a:prstGeom prst="roundRect">
              <a:avLst>
                <a:gd name="adj" fmla="val 13058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5A5BE07-9358-4DBE-925D-DD1C850D5CBD}"/>
              </a:ext>
            </a:extLst>
          </p:cNvPr>
          <p:cNvCxnSpPr>
            <a:cxnSpLocks/>
          </p:cNvCxnSpPr>
          <p:nvPr/>
        </p:nvCxnSpPr>
        <p:spPr>
          <a:xfrm flipV="1">
            <a:off x="1310816" y="1992418"/>
            <a:ext cx="6075224" cy="24087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6B7B9B4-E461-4F7B-85F0-D333708C2446}"/>
              </a:ext>
            </a:extLst>
          </p:cNvPr>
          <p:cNvGrpSpPr/>
          <p:nvPr/>
        </p:nvGrpSpPr>
        <p:grpSpPr>
          <a:xfrm>
            <a:off x="5773712" y="1738169"/>
            <a:ext cx="6057900" cy="4533900"/>
            <a:chOff x="4546600" y="1562100"/>
            <a:chExt cx="6057900" cy="4533900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E60E0601-A9EF-40B3-B631-7E03C5A74073}"/>
                </a:ext>
              </a:extLst>
            </p:cNvPr>
            <p:cNvGrpSpPr/>
            <p:nvPr/>
          </p:nvGrpSpPr>
          <p:grpSpPr>
            <a:xfrm>
              <a:off x="4777739" y="1961942"/>
              <a:ext cx="5674361" cy="4031047"/>
              <a:chOff x="4044658" y="927791"/>
              <a:chExt cx="7833361" cy="5564794"/>
            </a:xfrm>
          </p:grpSpPr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="" xmlns:a16="http://schemas.microsoft.com/office/drawing/2014/main" id="{263C4C60-89F7-494E-8327-CFE12B0581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495" t="3149" b="7592"/>
              <a:stretch/>
            </p:blipFill>
            <p:spPr>
              <a:xfrm>
                <a:off x="8563260" y="979682"/>
                <a:ext cx="1905747" cy="179732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4749BFDB-C883-4281-9D12-DBD46554E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44658" y="2961026"/>
                <a:ext cx="1455051" cy="126614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A120CF78-A5DB-47F7-A75C-E9FBF3366C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8935"/>
              <a:stretch/>
            </p:blipFill>
            <p:spPr>
              <a:xfrm>
                <a:off x="10260906" y="2799835"/>
                <a:ext cx="1617113" cy="1588529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text, vector graphics&#10;&#10;Description automatically generated">
                <a:extLst>
                  <a:ext uri="{FF2B5EF4-FFF2-40B4-BE49-F238E27FC236}">
                    <a16:creationId xmlns="" xmlns:a16="http://schemas.microsoft.com/office/drawing/2014/main" id="{9E78BB83-9874-4ECE-9384-5894C0115C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2935" t="11863" r="23225" b="3137"/>
              <a:stretch/>
            </p:blipFill>
            <p:spPr>
              <a:xfrm>
                <a:off x="5951367" y="2777006"/>
                <a:ext cx="4212420" cy="3715579"/>
              </a:xfrm>
              <a:prstGeom prst="ellipse">
                <a:avLst/>
              </a:prstGeom>
              <a:ln w="12700" cap="rnd">
                <a:solidFill>
                  <a:srgbClr val="333333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E5A77B0F-093A-444B-80D6-EDF89F6F3C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/>
              <a:srcRect l="12296" t="17408" r="52012" b="36632"/>
              <a:stretch/>
            </p:blipFill>
            <p:spPr>
              <a:xfrm>
                <a:off x="5708325" y="927791"/>
                <a:ext cx="1717780" cy="1849215"/>
              </a:xfrm>
              <a:prstGeom prst="rect">
                <a:avLst/>
              </a:prstGeom>
            </p:spPr>
          </p:pic>
        </p:grp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6952CF3-15FA-4D05-88DC-76B444DB42A9}"/>
                </a:ext>
              </a:extLst>
            </p:cNvPr>
            <p:cNvSpPr/>
            <p:nvPr/>
          </p:nvSpPr>
          <p:spPr>
            <a:xfrm>
              <a:off x="4546600" y="1562100"/>
              <a:ext cx="6057900" cy="45339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CDD6919-B6D2-4FA2-B804-B1B50CC58617}"/>
              </a:ext>
            </a:extLst>
          </p:cNvPr>
          <p:cNvCxnSpPr>
            <a:cxnSpLocks/>
          </p:cNvCxnSpPr>
          <p:nvPr/>
        </p:nvCxnSpPr>
        <p:spPr>
          <a:xfrm flipV="1">
            <a:off x="4847766" y="6272070"/>
            <a:ext cx="4191843" cy="39433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3">
            <a:extLst>
              <a:ext uri="{FF2B5EF4-FFF2-40B4-BE49-F238E27FC236}">
                <a16:creationId xmlns="" xmlns:a16="http://schemas.microsoft.com/office/drawing/2014/main" id="{C3AC0C52-2CAF-4C24-80F7-91CB411F1CD5}"/>
              </a:ext>
            </a:extLst>
          </p:cNvPr>
          <p:cNvSpPr txBox="1">
            <a:spLocks/>
          </p:cNvSpPr>
          <p:nvPr/>
        </p:nvSpPr>
        <p:spPr>
          <a:xfrm>
            <a:off x="230235" y="9789"/>
            <a:ext cx="11731529" cy="6468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dirty="0">
                <a:latin typeface="Georgia" panose="02040502050405020303" pitchFamily="18" charset="0"/>
              </a:rPr>
              <a:t>Overview of the Invention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="" xmlns:a16="http://schemas.microsoft.com/office/drawing/2014/main" id="{3EB2B354-E8E4-4786-A005-CD8709DAFD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0" t="39676" r="63675" b="35816"/>
          <a:stretch/>
        </p:blipFill>
        <p:spPr>
          <a:xfrm rot="20867516">
            <a:off x="2259340" y="5142951"/>
            <a:ext cx="354032" cy="25531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="" xmlns:a16="http://schemas.microsoft.com/office/drawing/2014/main" id="{97670C2F-6F31-41CB-99D6-9F218C0CB6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0" t="39676" r="63675" b="35816"/>
          <a:stretch/>
        </p:blipFill>
        <p:spPr>
          <a:xfrm rot="20867516">
            <a:off x="418163" y="3790805"/>
            <a:ext cx="920741" cy="663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Oval 51">
            <a:extLst>
              <a:ext uri="{FF2B5EF4-FFF2-40B4-BE49-F238E27FC236}">
                <a16:creationId xmlns="" xmlns:a16="http://schemas.microsoft.com/office/drawing/2014/main" id="{B5BC7C12-61AE-453E-92F0-57E7FEDC8E5F}"/>
              </a:ext>
            </a:extLst>
          </p:cNvPr>
          <p:cNvSpPr/>
          <p:nvPr/>
        </p:nvSpPr>
        <p:spPr>
          <a:xfrm>
            <a:off x="2219203" y="5112215"/>
            <a:ext cx="400015" cy="32440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4" name="Picture 63" descr="A picture containing dark&#10;&#10;Description automatically generated">
            <a:extLst>
              <a:ext uri="{FF2B5EF4-FFF2-40B4-BE49-F238E27FC236}">
                <a16:creationId xmlns="" xmlns:a16="http://schemas.microsoft.com/office/drawing/2014/main" id="{B55F8A89-5E86-4D5C-A701-AB5BFE63EBE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rcRect l="15837" t="15087" r="17850" b="15257"/>
          <a:stretch/>
        </p:blipFill>
        <p:spPr>
          <a:xfrm>
            <a:off x="2887743" y="3717339"/>
            <a:ext cx="865247" cy="649188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="" xmlns:a16="http://schemas.microsoft.com/office/drawing/2014/main" id="{CE3BA81F-66FA-4AA1-ACF6-EB02FA58AD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6" y="5929748"/>
            <a:ext cx="646475" cy="604402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="" xmlns:a16="http://schemas.microsoft.com/office/drawing/2014/main" id="{DB980D91-469A-4781-A82D-2DC33C63208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21770" t="14814" r="30924" b="17810"/>
          <a:stretch/>
        </p:blipFill>
        <p:spPr>
          <a:xfrm>
            <a:off x="2345212" y="5634477"/>
            <a:ext cx="147996" cy="189333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988D278-725C-4FBD-BE41-713D83D4FB92}"/>
              </a:ext>
            </a:extLst>
          </p:cNvPr>
          <p:cNvSpPr/>
          <p:nvPr/>
        </p:nvSpPr>
        <p:spPr>
          <a:xfrm>
            <a:off x="2303184" y="5607254"/>
            <a:ext cx="230996" cy="23107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56502123-D246-4426-9206-AC6DC4318573}"/>
              </a:ext>
            </a:extLst>
          </p:cNvPr>
          <p:cNvSpPr/>
          <p:nvPr/>
        </p:nvSpPr>
        <p:spPr>
          <a:xfrm>
            <a:off x="364666" y="5906360"/>
            <a:ext cx="648000" cy="6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EEE3F32B-CD8D-4D1D-A446-F0601E6DF2D8}"/>
              </a:ext>
            </a:extLst>
          </p:cNvPr>
          <p:cNvCxnSpPr>
            <a:cxnSpLocks/>
            <a:stCxn id="70" idx="1"/>
            <a:endCxn id="71" idx="0"/>
          </p:cNvCxnSpPr>
          <p:nvPr/>
        </p:nvCxnSpPr>
        <p:spPr>
          <a:xfrm flipH="1">
            <a:off x="688666" y="5641095"/>
            <a:ext cx="1648347" cy="26526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A85B1868-A306-429D-8504-392652401041}"/>
              </a:ext>
            </a:extLst>
          </p:cNvPr>
          <p:cNvCxnSpPr>
            <a:cxnSpLocks/>
            <a:stCxn id="70" idx="4"/>
            <a:endCxn id="71" idx="5"/>
          </p:cNvCxnSpPr>
          <p:nvPr/>
        </p:nvCxnSpPr>
        <p:spPr>
          <a:xfrm flipH="1">
            <a:off x="917769" y="5838332"/>
            <a:ext cx="1500913" cy="62113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255091D9-8EA8-4B77-AA55-C892D57EFEA4}"/>
              </a:ext>
            </a:extLst>
          </p:cNvPr>
          <p:cNvGrpSpPr/>
          <p:nvPr/>
        </p:nvGrpSpPr>
        <p:grpSpPr>
          <a:xfrm>
            <a:off x="470510" y="706358"/>
            <a:ext cx="3517860" cy="2431965"/>
            <a:chOff x="216602" y="632222"/>
            <a:chExt cx="3517860" cy="2431965"/>
          </a:xfrm>
        </p:grpSpPr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0E1D43BC-EB34-4DD6-BB65-53B22C594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/>
            <a:srcRect l="10670"/>
            <a:stretch/>
          </p:blipFill>
          <p:spPr>
            <a:xfrm>
              <a:off x="3195304" y="825795"/>
              <a:ext cx="539158" cy="432853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60BC806E-DD90-4B07-8C2D-B607682FF6AF}"/>
                </a:ext>
              </a:extLst>
            </p:cNvPr>
            <p:cNvGrpSpPr/>
            <p:nvPr/>
          </p:nvGrpSpPr>
          <p:grpSpPr>
            <a:xfrm>
              <a:off x="216602" y="632222"/>
              <a:ext cx="3513541" cy="2431965"/>
              <a:chOff x="216602" y="632222"/>
              <a:chExt cx="3513541" cy="2431965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="" xmlns:a16="http://schemas.microsoft.com/office/drawing/2014/main" id="{F15856C6-A4FA-4673-9364-25AEBE87FD1E}"/>
                  </a:ext>
                </a:extLst>
              </p:cNvPr>
              <p:cNvGrpSpPr/>
              <p:nvPr/>
            </p:nvGrpSpPr>
            <p:grpSpPr>
              <a:xfrm>
                <a:off x="1005838" y="825795"/>
                <a:ext cx="2724305" cy="2238392"/>
                <a:chOff x="1005838" y="825795"/>
                <a:chExt cx="2724305" cy="2238392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="" xmlns:a16="http://schemas.microsoft.com/office/drawing/2014/main" id="{B72C033D-D83B-4333-A7DE-A56812C441AD}"/>
                    </a:ext>
                  </a:extLst>
                </p:cNvPr>
                <p:cNvGrpSpPr/>
                <p:nvPr/>
              </p:nvGrpSpPr>
              <p:grpSpPr>
                <a:xfrm>
                  <a:off x="1005838" y="825795"/>
                  <a:ext cx="2153994" cy="2235877"/>
                  <a:chOff x="1084651" y="1864566"/>
                  <a:chExt cx="1307586" cy="1357293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="" xmlns:a16="http://schemas.microsoft.com/office/drawing/2014/main" id="{7F400A16-DF83-4A62-8BD2-1818AA1FABA5}"/>
                      </a:ext>
                    </a:extLst>
                  </p:cNvPr>
                  <p:cNvGrpSpPr/>
                  <p:nvPr/>
                </p:nvGrpSpPr>
                <p:grpSpPr>
                  <a:xfrm>
                    <a:off x="1084651" y="1864566"/>
                    <a:ext cx="1307586" cy="1357293"/>
                    <a:chOff x="1470868" y="2170194"/>
                    <a:chExt cx="845582" cy="877727"/>
                  </a:xfrm>
                </p:grpSpPr>
                <p:pic>
                  <p:nvPicPr>
                    <p:cNvPr id="82" name="Picture 81">
                      <a:extLst>
                        <a:ext uri="{FF2B5EF4-FFF2-40B4-BE49-F238E27FC236}">
                          <a16:creationId xmlns="" xmlns:a16="http://schemas.microsoft.com/office/drawing/2014/main" id="{E1B774BA-B6DB-4B79-91CB-0C1672502F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8"/>
                    <a:srcRect l="2120" t="11060" r="59780" b="8046"/>
                    <a:stretch/>
                  </p:blipFill>
                  <p:spPr>
                    <a:xfrm>
                      <a:off x="1470868" y="2170194"/>
                      <a:ext cx="845582" cy="8777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3" name="Picture 82" descr="A picture containing text, businesscard&#10;&#10;Description automatically generated">
                      <a:extLst>
                        <a:ext uri="{FF2B5EF4-FFF2-40B4-BE49-F238E27FC236}">
                          <a16:creationId xmlns="" xmlns:a16="http://schemas.microsoft.com/office/drawing/2014/main" id="{5B6D78A9-4C49-4827-ADB3-0B19B17817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9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38592" t="17638" r="17227" b="43020"/>
                    <a:stretch/>
                  </p:blipFill>
                  <p:spPr>
                    <a:xfrm>
                      <a:off x="1521239" y="2211684"/>
                      <a:ext cx="457953" cy="23386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5" name="Picture 84">
                    <a:extLst>
                      <a:ext uri="{FF2B5EF4-FFF2-40B4-BE49-F238E27FC236}">
                        <a16:creationId xmlns="" xmlns:a16="http://schemas.microsoft.com/office/drawing/2014/main" id="{359FE0F0-E62A-4E0B-9119-DF70DCC1ED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/>
                  <a:srcRect l="12007" t="30898" r="41647" b="31388"/>
                  <a:stretch/>
                </p:blipFill>
                <p:spPr>
                  <a:xfrm>
                    <a:off x="1141010" y="1917731"/>
                    <a:ext cx="729699" cy="37263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9" name="Picture 88" descr="Diagram, text&#10;&#10;Description automatically generated">
                  <a:extLst>
                    <a:ext uri="{FF2B5EF4-FFF2-40B4-BE49-F238E27FC236}">
                      <a16:creationId xmlns="" xmlns:a16="http://schemas.microsoft.com/office/drawing/2014/main" id="{F6A59EE4-332B-496A-A75D-BF4DEBA2C3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7333" t="63670" r="65533" b="13536"/>
                <a:stretch/>
              </p:blipFill>
              <p:spPr>
                <a:xfrm>
                  <a:off x="3202468" y="2645571"/>
                  <a:ext cx="498331" cy="418616"/>
                </a:xfrm>
                <a:prstGeom prst="rect">
                  <a:avLst/>
                </a:prstGeom>
              </p:spPr>
            </p:pic>
            <p:pic>
              <p:nvPicPr>
                <p:cNvPr id="92" name="Picture 91" descr="Diagram, text&#10;&#10;Description automatically generated">
                  <a:extLst>
                    <a:ext uri="{FF2B5EF4-FFF2-40B4-BE49-F238E27FC236}">
                      <a16:creationId xmlns="" xmlns:a16="http://schemas.microsoft.com/office/drawing/2014/main" id="{D0A7D311-26C5-4A7A-9EDD-3DE49ACE2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4397" t="66202" r="35276" b="15875"/>
                <a:stretch/>
              </p:blipFill>
              <p:spPr>
                <a:xfrm>
                  <a:off x="3188485" y="1751267"/>
                  <a:ext cx="526297" cy="464058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="" xmlns:a16="http://schemas.microsoft.com/office/drawing/2014/main" id="{B4F5CAF9-2BA1-4CFE-9B9A-F3F16B36D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/>
                <a:srcRect l="6951" t="58789" r="85283" b="30744"/>
                <a:stretch/>
              </p:blipFill>
              <p:spPr>
                <a:xfrm>
                  <a:off x="3173123" y="1293777"/>
                  <a:ext cx="557020" cy="422361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="" xmlns:a16="http://schemas.microsoft.com/office/drawing/2014/main" id="{BC6B179A-7B7C-4C2A-AE9C-312624A466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 cstate="print"/>
                <a:srcRect l="10694" t="44003" r="81540" b="45530"/>
                <a:stretch/>
              </p:blipFill>
              <p:spPr>
                <a:xfrm>
                  <a:off x="3214253" y="2250454"/>
                  <a:ext cx="474760" cy="359987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="" xmlns:a16="http://schemas.microsoft.com/office/drawing/2014/main" id="{48642574-7BDB-4E4C-8888-9273FC5943BD}"/>
                  </a:ext>
                </a:extLst>
              </p:cNvPr>
              <p:cNvGrpSpPr/>
              <p:nvPr/>
            </p:nvGrpSpPr>
            <p:grpSpPr>
              <a:xfrm>
                <a:off x="216602" y="632222"/>
                <a:ext cx="794341" cy="1363055"/>
                <a:chOff x="13406" y="632222"/>
                <a:chExt cx="794341" cy="1363055"/>
              </a:xfrm>
            </p:grpSpPr>
            <p:pic>
              <p:nvPicPr>
                <p:cNvPr id="107" name="Picture 106">
                  <a:extLst>
                    <a:ext uri="{FF2B5EF4-FFF2-40B4-BE49-F238E27FC236}">
                      <a16:creationId xmlns="" xmlns:a16="http://schemas.microsoft.com/office/drawing/2014/main" id="{FE5B2AB2-02C4-41DB-80BA-1F35F675A8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406" y="632222"/>
                  <a:ext cx="794341" cy="583767"/>
                </a:xfrm>
                <a:prstGeom prst="rect">
                  <a:avLst/>
                </a:prstGeom>
              </p:spPr>
            </p:pic>
            <p:sp>
              <p:nvSpPr>
                <p:cNvPr id="112" name="Arc 111">
                  <a:extLst>
                    <a:ext uri="{FF2B5EF4-FFF2-40B4-BE49-F238E27FC236}">
                      <a16:creationId xmlns="" xmlns:a16="http://schemas.microsoft.com/office/drawing/2014/main" id="{B2433F99-71EB-4452-AAEB-2E2E1267D4F0}"/>
                    </a:ext>
                  </a:extLst>
                </p:cNvPr>
                <p:cNvSpPr/>
                <p:nvPr/>
              </p:nvSpPr>
              <p:spPr>
                <a:xfrm rot="15697700">
                  <a:off x="-159343" y="1053295"/>
                  <a:ext cx="1280606" cy="603357"/>
                </a:xfrm>
                <a:prstGeom prst="arc">
                  <a:avLst>
                    <a:gd name="adj1" fmla="val 20953075"/>
                    <a:gd name="adj2" fmla="val 701418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B138A5FD-F511-4C11-9CD7-A4E42E45370D}"/>
              </a:ext>
            </a:extLst>
          </p:cNvPr>
          <p:cNvSpPr/>
          <p:nvPr/>
        </p:nvSpPr>
        <p:spPr>
          <a:xfrm>
            <a:off x="0" y="0"/>
            <a:ext cx="22919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78FFEFB1-D0AE-48BB-B569-FAF023B54F69}"/>
              </a:ext>
            </a:extLst>
          </p:cNvPr>
          <p:cNvSpPr/>
          <p:nvPr/>
        </p:nvSpPr>
        <p:spPr>
          <a:xfrm>
            <a:off x="11960721" y="0"/>
            <a:ext cx="22919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201CF73B-CA59-490E-8B61-90EDD4FD1713}"/>
              </a:ext>
            </a:extLst>
          </p:cNvPr>
          <p:cNvSpPr txBox="1"/>
          <p:nvPr/>
        </p:nvSpPr>
        <p:spPr>
          <a:xfrm>
            <a:off x="4082680" y="748419"/>
            <a:ext cx="7774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Georgia" panose="02040502050405020303" pitchFamily="18" charset="0"/>
              </a:rPr>
              <a:t>The goal of this work is to develop an ecosystem approach to provide an emergency life-saving support to a patient.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28620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0DD4DF-957D-43BA-8BA4-2F91A16D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91" y="826831"/>
            <a:ext cx="11731529" cy="57120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The integrated remote patient monitoring system contains several sub-modules to continuously monitor the other vital parameters of the patient.</a:t>
            </a:r>
            <a:endParaRPr lang="en-IN" sz="22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Blood pressure:  This module monitors the systolic and diastolic blood pressures of the patient in a real-time.  The module uses a tubeless cuff, and pressure sensor. The device also provides the real-time pulse rate.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Respiratory rate:  The TI ADS1298R measures real time respiratory rate of the patient. This module is helpful to adjust the ventilator parameters with respect to the respiratory rate.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12-lead ECG: The real-time ECG monitoring can help to understand the patient’s heart condition.  This module also provides the heart rate of the patient. 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Other vital parameter scan be monitored after integrating with wearable device (</a:t>
            </a: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SVASTH watch)</a:t>
            </a: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: 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800100" lvl="1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Non-invasive diabetes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800100" lvl="1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SpO</a:t>
            </a:r>
            <a:r>
              <a:rPr lang="en-US" sz="2200" u="none" strike="noStrike" kern="0" spc="0" baseline="-25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2</a:t>
            </a: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 – oxygen saturation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800100" lvl="1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Body temperature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800100" lvl="1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Times New Roman" panose="02020603050405020304" pitchFamily="18" charset="0"/>
              </a:rPr>
              <a:t>Non-invasive hemoglobin</a:t>
            </a:r>
            <a:endParaRPr lang="en-IN" sz="2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endParaRPr lang="en-IN" dirty="0">
              <a:latin typeface="Georgia" panose="02040502050405020303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85D9E86-5828-4830-BE22-E046B143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3446A3D6-0F8C-45C4-98E7-549BCFC0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Georgia" panose="02040502050405020303" pitchFamily="18" charset="0"/>
                <a:ea typeface="Arial Unicode MS"/>
              </a:rPr>
              <a:t>Integrated Remote Patient Monitoring System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8130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B0F66E-E970-42F3-B688-1A9F85AA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" y="896352"/>
            <a:ext cx="11272058" cy="5712058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Georgia" panose="02040502050405020303" pitchFamily="18" charset="0"/>
              </a:rPr>
              <a:t>A non-invasive, portable ventilator system that can support up to two patients.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The ventilator system can be operated at 4 modes such as pressure control, volumetric control, time-based control, and assist control.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Ecosystem approach to provide an emergency life-saving support to the patient by utilizing IoT.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The system can communicate using Bluetooth and Wi-Fi.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Supports data-logging feature to SD card.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Multiple vital parameters of the patient can be monitored along with the ventilator support remotely.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A real-time patient’s condition can be visually monitored using motion sensing camera.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The ventilator system features to monitor and adjust the parameters remotely. 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The system can be operated using 12 V charging socket.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The system can be integrated with the SVASTH GPS &amp; GPRS location tracking APP for tracking the location of the ambulance. 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The ventilator system is designed as a portable device for home-based patient care.</a:t>
            </a:r>
          </a:p>
          <a:p>
            <a:pPr algn="just"/>
            <a:r>
              <a:rPr lang="en-US" sz="2000" dirty="0">
                <a:latin typeface="Georgia" panose="02040502050405020303" pitchFamily="18" charset="0"/>
              </a:rPr>
              <a:t>The system utilizes a portable air-compressor for automatic mixing of air and oxygen.</a:t>
            </a:r>
          </a:p>
          <a:p>
            <a:pPr marL="0" indent="0" algn="just">
              <a:buNone/>
            </a:pP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DB4013-20DB-4465-A887-ACC94BED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A652EC4-86C8-4D2A-8CA0-540BA4A2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Georgia" panose="02040502050405020303" pitchFamily="18" charset="0"/>
              </a:rPr>
              <a:t>Claims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4809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B0F66E-E970-42F3-B688-1A9F85AA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" y="896352"/>
            <a:ext cx="11272058" cy="571205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The ventilator provides auto alerts using buzzer, auto messages, and LED lights during emergency situations of patient’s health.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be integrated to a wearable device that monitors non-invasive </a:t>
            </a:r>
            <a:r>
              <a:rPr lang="en-US" sz="2400" dirty="0" err="1">
                <a:latin typeface="Georgia" panose="02040502050405020303" pitchFamily="18" charset="0"/>
              </a:rPr>
              <a:t>glucosThe</a:t>
            </a:r>
            <a:r>
              <a:rPr lang="en-US" sz="2400" dirty="0">
                <a:latin typeface="Georgia" panose="02040502050405020303" pitchFamily="18" charset="0"/>
              </a:rPr>
              <a:t> system provides an ECOSYSTEM approach in PATIENT CRITICAL CARE, as a life-saving initiative, that can be connected to ambulances, vans, 24x7 response centers and can provide tele-communication to the doctors, hospitals, and health experts.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The system can e, real-time heart rate, SpO</a:t>
            </a:r>
            <a:r>
              <a:rPr lang="en-US" sz="2000" dirty="0">
                <a:latin typeface="Georgia" panose="02040502050405020303" pitchFamily="18" charset="0"/>
              </a:rPr>
              <a:t>2</a:t>
            </a:r>
            <a:r>
              <a:rPr lang="en-US" sz="2400" dirty="0">
                <a:latin typeface="Georgia" panose="02040502050405020303" pitchFamily="18" charset="0"/>
              </a:rPr>
              <a:t>, body temperature and hemoglobin by integrating to a SVASTH watch. 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The display unit of the device provides graphs of the vital parameters including respiratory rate, ECG, blood pressure, lung condition, and body temperature.  The real-time results can be remotely monitored using cell phones, tabs and the master display screens.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1DF36E-8323-483C-AB74-E67FFAB0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9634FA3F-F623-47E7-B22F-4C389673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Georgia" panose="02040502050405020303" pitchFamily="18" charset="0"/>
              </a:rPr>
              <a:t>Claims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0499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A92E59-BEB2-4DD2-9E2A-1B84E31B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080655"/>
            <a:ext cx="11471564" cy="564526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Georgia" panose="02040502050405020303" pitchFamily="18" charset="0"/>
              </a:rPr>
              <a:t>Mobile Application: The IOT based integrated ventilator device provides a unique lifesaving critical care solution by installing them in all the ambulances with ventilator facilities. The effort is to provide the health support during the golden hour during medical emergency.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dirty="0">
                <a:latin typeface="Georgia" panose="02040502050405020303" pitchFamily="18" charset="0"/>
              </a:rPr>
              <a:t>Market Potential: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Georgia" panose="02040502050405020303" pitchFamily="18" charset="0"/>
              </a:rPr>
              <a:t>Ambulances: 35000 Ambulances are in India, which can be fitted with ventilators for saving the critical patients due to road accidents, which will protect the patient’s life within the ‘GOLDEN HOUR’.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Georgia" panose="02040502050405020303" pitchFamily="18" charset="0"/>
              </a:rPr>
              <a:t>New ambulances with the ventilator facility can be initiated with the help of NGO, Trusts, etc. at every district headquarters/village as emergency services.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Georgia" panose="02040502050405020303" pitchFamily="18" charset="0"/>
              </a:rPr>
              <a:t>HOME CARE: The ventilator can be provided as critical care in every club house of apartments, public places, factories, construction sites, hotels, large public gatherings etc.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Georgia" panose="02040502050405020303" pitchFamily="18" charset="0"/>
              </a:rPr>
              <a:t>Hospitals: Smaller hospitals which cannot afford the high-cost ventilators can be provided with the ventilators, for critical Care.</a:t>
            </a:r>
          </a:p>
          <a:p>
            <a:pPr algn="just">
              <a:lnSpc>
                <a:spcPct val="110000"/>
              </a:lnSpc>
            </a:pPr>
            <a:r>
              <a:rPr lang="en-US" sz="2000" dirty="0">
                <a:latin typeface="Georgia" panose="02040502050405020303" pitchFamily="18" charset="0"/>
              </a:rPr>
              <a:t>Pandemic Solutions: The corona virus pandemic, has created demand for ventilators, due to the widespread of virus infection and positivity.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72DA20-590B-439E-A5A1-B14B6C72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51ECF04-1CDD-4491-A36E-3BB63689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Georgia" panose="02040502050405020303" pitchFamily="18" charset="0"/>
              </a:rPr>
              <a:t>Utility &amp; Market Potential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825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74A02-CB58-4A2B-800E-A2019B96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864523"/>
            <a:ext cx="11338560" cy="597522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It is a portable system which can be integrated with other biomedical devices that measures physiological parameters of the body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The Ventilator device is monitored and controlled remotely, based on the Patient condition. 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Ventilator works on an IOT platform, and integrates with 12 lead electrocardiogram (ECG), respiration monitoring, digital stethoscope, and blood pressure device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The system supports both USB and IOT connectivity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Capability to probe a lot of different control algorithms and configurations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ECO-SYSTEM approach for enhanced LIFE SAVING EFFORT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Ability to modify the software according to the user requirements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The invention provides for simultaneous support to two patients using shared multiple sensors.</a:t>
            </a: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A0E6A68-484D-4B16-AA78-E6584A41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B9234289-03E5-4814-AAA4-D5A1DC25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Georgia" panose="02040502050405020303" pitchFamily="18" charset="0"/>
              </a:rPr>
              <a:t>Novelty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4222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FA4C8-DC56-4813-B718-477F775FA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D29996-6B3B-447C-B03C-BF31AAC04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60" b="7248"/>
          <a:stretch/>
        </p:blipFill>
        <p:spPr>
          <a:xfrm>
            <a:off x="229191" y="920750"/>
            <a:ext cx="11678681" cy="5435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376C83-41E4-4A89-B339-EAC672A7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3B365AE-575F-47FE-8AD7-4C514776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Blown-Up View of the Casing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6791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ove&#10;&#10;Description automatically generated">
            <a:extLst>
              <a:ext uri="{FF2B5EF4-FFF2-40B4-BE49-F238E27FC236}">
                <a16:creationId xmlns="" xmlns:a16="http://schemas.microsoft.com/office/drawing/2014/main" id="{06843B45-435A-429A-9058-C65AE858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34" t="2852" r="10930" b="5044"/>
          <a:stretch/>
        </p:blipFill>
        <p:spPr>
          <a:xfrm>
            <a:off x="5480131" y="1531765"/>
            <a:ext cx="1713149" cy="2842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0B3D6-5D9E-4431-BC87-7124821B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Ventilator CAD Design</a:t>
            </a:r>
          </a:p>
        </p:txBody>
      </p:sp>
      <p:pic>
        <p:nvPicPr>
          <p:cNvPr id="5" name="Content Placeholder 4" descr="A picture containing computer&#10;&#10;Description automatically generated">
            <a:extLst>
              <a:ext uri="{FF2B5EF4-FFF2-40B4-BE49-F238E27FC236}">
                <a16:creationId xmlns="" xmlns:a16="http://schemas.microsoft.com/office/drawing/2014/main" id="{2F9E6741-DFA8-457B-BA3C-327A0E2C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52" t="10355" r="18087" b="4052"/>
          <a:stretch/>
        </p:blipFill>
        <p:spPr>
          <a:xfrm>
            <a:off x="8172539" y="1510830"/>
            <a:ext cx="2050424" cy="4501325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A4B1C9B-2DD0-4005-9C35-3EF206ED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0FA5-09A7-472F-8CBD-9B647DB876EA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="" xmlns:a16="http://schemas.microsoft.com/office/drawing/2014/main" id="{4D62C285-9395-40E5-AB1D-15CF60F27F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59" t="2052" r="9979" b="4819"/>
          <a:stretch/>
        </p:blipFill>
        <p:spPr>
          <a:xfrm>
            <a:off x="1999517" y="1489897"/>
            <a:ext cx="2039083" cy="335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CB2325-434B-4E92-B169-6E4BB274F411}"/>
              </a:ext>
            </a:extLst>
          </p:cNvPr>
          <p:cNvSpPr txBox="1"/>
          <p:nvPr/>
        </p:nvSpPr>
        <p:spPr>
          <a:xfrm>
            <a:off x="1803155" y="6088764"/>
            <a:ext cx="310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Georgia" panose="02040502050405020303" pitchFamily="18" charset="0"/>
              </a:rPr>
              <a:t>Isometric View 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DE81815-A9FE-48C5-BF23-67AD5CADBA7A}"/>
              </a:ext>
            </a:extLst>
          </p:cNvPr>
          <p:cNvSpPr txBox="1"/>
          <p:nvPr/>
        </p:nvSpPr>
        <p:spPr>
          <a:xfrm>
            <a:off x="5167181" y="6107769"/>
            <a:ext cx="24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Front View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5034BB-0B86-4C4E-B2F2-B6143D6D75E1}"/>
              </a:ext>
            </a:extLst>
          </p:cNvPr>
          <p:cNvSpPr txBox="1"/>
          <p:nvPr/>
        </p:nvSpPr>
        <p:spPr>
          <a:xfrm>
            <a:off x="7870980" y="6107769"/>
            <a:ext cx="2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Side View </a:t>
            </a:r>
          </a:p>
        </p:txBody>
      </p:sp>
    </p:spTree>
    <p:extLst>
      <p:ext uri="{BB962C8B-B14F-4D97-AF65-F5344CB8AC3E}">
        <p14:creationId xmlns="" xmlns:p14="http://schemas.microsoft.com/office/powerpoint/2010/main" val="177358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824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Investigators:  Hardik J. Pandya and Jagannathan Gopalakrishnan  Team Members: V S N Sitaramgupta V, Gokul.AM, Sudarshan Jagannathan  </vt:lpstr>
      <vt:lpstr>Slide 2</vt:lpstr>
      <vt:lpstr>Integrated Remote Patient Monitoring System </vt:lpstr>
      <vt:lpstr>Claims</vt:lpstr>
      <vt:lpstr>Claims</vt:lpstr>
      <vt:lpstr>Utility &amp; Market Potential</vt:lpstr>
      <vt:lpstr>Novelty</vt:lpstr>
      <vt:lpstr>Blown-Up View of the Casing</vt:lpstr>
      <vt:lpstr>Ventilator CAD Design</vt:lpstr>
      <vt:lpstr>Engineering Drawings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Investigators:  Prof. Hardik J Pandya and Mr. Jagannathan Gopalakrishnan  Team V S N Sitaramgupta V, Gokul.AM, Sudarshan Jagannathan</dc:title>
  <dc:creator>SITARAMGUPTA V S N V</dc:creator>
  <cp:lastModifiedBy>jagan</cp:lastModifiedBy>
  <cp:revision>42</cp:revision>
  <dcterms:created xsi:type="dcterms:W3CDTF">2022-01-18T05:05:27Z</dcterms:created>
  <dcterms:modified xsi:type="dcterms:W3CDTF">2024-10-11T14:49:19Z</dcterms:modified>
</cp:coreProperties>
</file>